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7" d="100"/>
          <a:sy n="57" d="100"/>
        </p:scale>
        <p:origin x="97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8D6E-B30F-4E51-9556-932A78B2291C}" type="datetimeFigureOut">
              <a:rPr lang="fr-FR" smtClean="0"/>
              <a:t>28/11/2023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CF68-B2C4-4504-952D-7D9FA9DC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526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8D6E-B30F-4E51-9556-932A78B2291C}" type="datetimeFigureOut">
              <a:rPr lang="fr-FR" smtClean="0"/>
              <a:t>28/11/2023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CF68-B2C4-4504-952D-7D9FA9DC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68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8D6E-B30F-4E51-9556-932A78B2291C}" type="datetimeFigureOut">
              <a:rPr lang="fr-FR" smtClean="0"/>
              <a:t>28/11/2023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CF68-B2C4-4504-952D-7D9FA9DC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02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8D6E-B30F-4E51-9556-932A78B2291C}" type="datetimeFigureOut">
              <a:rPr lang="fr-FR" smtClean="0"/>
              <a:t>28/11/2023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CF68-B2C4-4504-952D-7D9FA9DC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592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8D6E-B30F-4E51-9556-932A78B2291C}" type="datetimeFigureOut">
              <a:rPr lang="fr-FR" smtClean="0"/>
              <a:t>28/11/2023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CF68-B2C4-4504-952D-7D9FA9DC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6796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8D6E-B30F-4E51-9556-932A78B2291C}" type="datetimeFigureOut">
              <a:rPr lang="fr-FR" smtClean="0"/>
              <a:t>28/11/2023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CF68-B2C4-4504-952D-7D9FA9DC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6936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8D6E-B30F-4E51-9556-932A78B2291C}" type="datetimeFigureOut">
              <a:rPr lang="fr-FR" smtClean="0"/>
              <a:t>28/11/2023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CF68-B2C4-4504-952D-7D9FA9DC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2788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8D6E-B30F-4E51-9556-932A78B2291C}" type="datetimeFigureOut">
              <a:rPr lang="fr-FR" smtClean="0"/>
              <a:t>28/11/2023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CF68-B2C4-4504-952D-7D9FA9DC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7843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8D6E-B30F-4E51-9556-932A78B2291C}" type="datetimeFigureOut">
              <a:rPr lang="fr-FR" smtClean="0"/>
              <a:t>28/11/2023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CF68-B2C4-4504-952D-7D9FA9DC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2614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8D6E-B30F-4E51-9556-932A78B2291C}" type="datetimeFigureOut">
              <a:rPr lang="fr-FR" smtClean="0"/>
              <a:t>28/11/2023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CF68-B2C4-4504-952D-7D9FA9DC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5669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8D6E-B30F-4E51-9556-932A78B2291C}" type="datetimeFigureOut">
              <a:rPr lang="fr-FR" smtClean="0"/>
              <a:t>28/11/2023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CF68-B2C4-4504-952D-7D9FA9DC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2440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48D6E-B30F-4E51-9556-932A78B2291C}" type="datetimeFigureOut">
              <a:rPr lang="fr-FR" smtClean="0"/>
              <a:t>28/11/2023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DCF68-B2C4-4504-952D-7D9FA9DC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9997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24727" y="181416"/>
            <a:ext cx="8903855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800" dirty="0">
                <a:solidFill>
                  <a:srgbClr val="FF0000"/>
                </a:solidFill>
              </a:rPr>
              <a:t>Astuces pour l’abord veineux </a:t>
            </a:r>
            <a:br>
              <a:rPr lang="fr-FR" sz="2800" dirty="0">
                <a:solidFill>
                  <a:srgbClr val="FF0000"/>
                </a:solidFill>
              </a:rPr>
            </a:br>
            <a:r>
              <a:rPr lang="fr-FR" sz="2800" dirty="0" smtClean="0">
                <a:solidFill>
                  <a:srgbClr val="FF0000"/>
                </a:solidFill>
              </a:rPr>
              <a:t>du patient drépanocytaire au </a:t>
            </a:r>
            <a:r>
              <a:rPr lang="fr-FR" sz="2800" dirty="0">
                <a:solidFill>
                  <a:srgbClr val="FF0000"/>
                </a:solidFill>
              </a:rPr>
              <a:t>domicile</a:t>
            </a:r>
            <a:br>
              <a:rPr lang="fr-FR" sz="2800" dirty="0">
                <a:solidFill>
                  <a:srgbClr val="FF0000"/>
                </a:solidFill>
              </a:rPr>
            </a:br>
            <a:r>
              <a:rPr lang="fr-FR" sz="2800" dirty="0">
                <a:solidFill>
                  <a:srgbClr val="FF0000"/>
                </a:solidFill>
              </a:rPr>
              <a:t>par l’IDE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47528" y="1377778"/>
            <a:ext cx="8712968" cy="5219575"/>
          </a:xfrm>
        </p:spPr>
        <p:txBody>
          <a:bodyPr>
            <a:normAutofit fontScale="47500" lnSpcReduction="20000"/>
          </a:bodyPr>
          <a:lstStyle/>
          <a:p>
            <a:r>
              <a:rPr lang="fr-FR" dirty="0" smtClean="0"/>
              <a:t>Explorer, avant </a:t>
            </a:r>
            <a:r>
              <a:rPr lang="fr-FR" dirty="0"/>
              <a:t>de ponctionner, </a:t>
            </a:r>
            <a:r>
              <a:rPr lang="fr-FR" dirty="0" smtClean="0"/>
              <a:t> </a:t>
            </a:r>
            <a:r>
              <a:rPr lang="fr-FR" dirty="0"/>
              <a:t>l’intégralité du capital pour éviter </a:t>
            </a:r>
            <a:r>
              <a:rPr lang="fr-FR" dirty="0" smtClean="0"/>
              <a:t>les multiples tentatives </a:t>
            </a:r>
            <a:r>
              <a:rPr lang="fr-FR" dirty="0" smtClean="0">
                <a:sym typeface="Wingdings" panose="05000000000000000000" pitchFamily="2" charset="2"/>
              </a:rPr>
              <a:t> </a:t>
            </a:r>
            <a:r>
              <a:rPr lang="fr-FR" dirty="0" smtClean="0"/>
              <a:t>du </a:t>
            </a:r>
            <a:r>
              <a:rPr lang="fr-FR" dirty="0"/>
              <a:t>biceps à la main, face antérieure et postérieure du </a:t>
            </a:r>
            <a:r>
              <a:rPr lang="fr-FR" dirty="0" smtClean="0"/>
              <a:t>bras</a:t>
            </a:r>
          </a:p>
          <a:p>
            <a:endParaRPr lang="fr-FR" dirty="0"/>
          </a:p>
          <a:p>
            <a:r>
              <a:rPr lang="fr-FR" dirty="0"/>
              <a:t>Ecouter le patient qui sait quelles veines sont </a:t>
            </a:r>
            <a:r>
              <a:rPr lang="fr-FR" dirty="0" smtClean="0"/>
              <a:t>fonctionnelles +++</a:t>
            </a:r>
          </a:p>
          <a:p>
            <a:endParaRPr lang="fr-FR" dirty="0" smtClean="0"/>
          </a:p>
          <a:p>
            <a:r>
              <a:rPr lang="fr-FR" dirty="0"/>
              <a:t>Pour faciliter l’abord, ne pas hésiter à faire mettre les mains sous l’eau chaude ou poser des poches de chaud pour dilater les vaisseaux</a:t>
            </a:r>
            <a:r>
              <a:rPr lang="fr-FR" dirty="0" smtClean="0"/>
              <a:t>.</a:t>
            </a:r>
          </a:p>
          <a:p>
            <a:endParaRPr lang="fr-FR" dirty="0"/>
          </a:p>
          <a:p>
            <a:r>
              <a:rPr lang="fr-FR" dirty="0"/>
              <a:t>Préférer l’utilisation d’aiguilles épicrâniennes dont le calibre est plus </a:t>
            </a:r>
            <a:r>
              <a:rPr lang="fr-FR" dirty="0" smtClean="0"/>
              <a:t>petit :</a:t>
            </a:r>
          </a:p>
          <a:p>
            <a:pPr lvl="1"/>
            <a:r>
              <a:rPr lang="fr-FR" dirty="0" smtClean="0"/>
              <a:t> afin d’accéder </a:t>
            </a:r>
            <a:r>
              <a:rPr lang="fr-FR" dirty="0"/>
              <a:t>plus facilement à des vaisseaux </a:t>
            </a:r>
            <a:r>
              <a:rPr lang="fr-FR" dirty="0" smtClean="0"/>
              <a:t>fins</a:t>
            </a:r>
          </a:p>
          <a:p>
            <a:pPr lvl="1"/>
            <a:r>
              <a:rPr lang="fr-FR" dirty="0" smtClean="0"/>
              <a:t>offrira </a:t>
            </a:r>
            <a:r>
              <a:rPr lang="fr-FR" dirty="0"/>
              <a:t>plus de confort tant au patient qu’au soignant,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Ne pas hésiter à demander au patient de bien s’hydrater en amont d’un </a:t>
            </a:r>
            <a:r>
              <a:rPr lang="fr-FR" dirty="0" smtClean="0"/>
              <a:t>prélèvement (1,5 L ++) </a:t>
            </a:r>
          </a:p>
          <a:p>
            <a:pPr lvl="1"/>
            <a:r>
              <a:rPr lang="fr-FR" dirty="0" smtClean="0"/>
              <a:t>augmente </a:t>
            </a:r>
            <a:r>
              <a:rPr lang="fr-FR" dirty="0"/>
              <a:t>la volémie, et </a:t>
            </a:r>
            <a:r>
              <a:rPr lang="fr-FR" dirty="0" smtClean="0"/>
              <a:t>facilite </a:t>
            </a:r>
            <a:r>
              <a:rPr lang="fr-FR" dirty="0"/>
              <a:t>l’apparition de la veine</a:t>
            </a:r>
            <a:r>
              <a:rPr lang="fr-FR" dirty="0" smtClean="0"/>
              <a:t>.</a:t>
            </a:r>
          </a:p>
          <a:p>
            <a:pPr marL="457200" lvl="1" indent="0">
              <a:buNone/>
            </a:pPr>
            <a:endParaRPr lang="fr-FR" dirty="0"/>
          </a:p>
          <a:p>
            <a:r>
              <a:rPr lang="fr-FR" dirty="0"/>
              <a:t>Dans la mesure du possible, préserver le capital veineux au pli du coude pour les patients bénéficiant de traitement par </a:t>
            </a:r>
            <a:r>
              <a:rPr lang="fr-FR" dirty="0" smtClean="0"/>
              <a:t>érythraphérèse</a:t>
            </a:r>
          </a:p>
          <a:p>
            <a:r>
              <a:rPr lang="fr-FR" dirty="0" smtClean="0"/>
              <a:t>Eviter les ponctions sur la jambe ou le pied (risque d’ulcère)</a:t>
            </a:r>
          </a:p>
          <a:p>
            <a:endParaRPr lang="fr-FR" dirty="0" smtClean="0"/>
          </a:p>
          <a:p>
            <a:r>
              <a:rPr lang="fr-FR" dirty="0" smtClean="0"/>
              <a:t>Proposer de l’</a:t>
            </a:r>
            <a:r>
              <a:rPr lang="fr-FR" dirty="0" err="1" smtClean="0"/>
              <a:t>Emla</a:t>
            </a:r>
            <a:r>
              <a:rPr lang="fr-FR" dirty="0" smtClean="0"/>
              <a:t>® à poser une heure avant sur sites habituels si appréhension </a:t>
            </a:r>
          </a:p>
          <a:p>
            <a:endParaRPr lang="fr-FR" dirty="0"/>
          </a:p>
          <a:p>
            <a:r>
              <a:rPr lang="fr-FR" dirty="0" smtClean="0"/>
              <a:t>L’utilisation </a:t>
            </a:r>
            <a:r>
              <a:rPr lang="fr-FR" dirty="0"/>
              <a:t>d’un système révélateur de veine peut s’avérer parfois utile mais son utilisation n’assure pas la réussite.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923" y="100346"/>
            <a:ext cx="2231329" cy="920576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9317623" y="985862"/>
            <a:ext cx="24857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Richard </a:t>
            </a:r>
            <a:r>
              <a:rPr lang="fr-FR" sz="1600" dirty="0" err="1"/>
              <a:t>B</a:t>
            </a:r>
            <a:r>
              <a:rPr lang="fr-FR" sz="1600" dirty="0" err="1" smtClean="0"/>
              <a:t>ourgeay</a:t>
            </a:r>
            <a:r>
              <a:rPr lang="fr-FR" sz="1600" dirty="0" smtClean="0"/>
              <a:t>, IDE, Lyon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24236573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199</Words>
  <Application>Microsoft Office PowerPoint</Application>
  <PresentationFormat>Grand écran</PresentationFormat>
  <Paragraphs>21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Thème Office</vt:lpstr>
      <vt:lpstr>Astuces pour l’abord veineux  du patient drépanocytaire au domicile par l’IDE  </vt:lpstr>
    </vt:vector>
  </TitlesOfParts>
  <Company>CHUG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BERNIT EMMANUELLE (emmanuelle.bernit)</dc:creator>
  <cp:lastModifiedBy>Utilisateur</cp:lastModifiedBy>
  <cp:revision>3</cp:revision>
  <dcterms:created xsi:type="dcterms:W3CDTF">2023-11-24T20:27:44Z</dcterms:created>
  <dcterms:modified xsi:type="dcterms:W3CDTF">2023-11-28T15:22:01Z</dcterms:modified>
</cp:coreProperties>
</file>